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12" r:id="rId3"/>
    <p:sldId id="278" r:id="rId4"/>
    <p:sldId id="279" r:id="rId5"/>
    <p:sldId id="313" r:id="rId6"/>
    <p:sldId id="329" r:id="rId7"/>
    <p:sldId id="307" r:id="rId8"/>
    <p:sldId id="326" r:id="rId9"/>
    <p:sldId id="328" r:id="rId10"/>
    <p:sldId id="324" r:id="rId11"/>
    <p:sldId id="321" r:id="rId12"/>
    <p:sldId id="327" r:id="rId13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42"/>
    <a:srgbClr val="F8FD23"/>
    <a:srgbClr val="FFFF66"/>
    <a:srgbClr val="FFCC00"/>
    <a:srgbClr val="FF6600"/>
    <a:srgbClr val="0B1C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-51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89868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324B-9727-48C5-A6EE-399F4722B2D8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4A60-B937-48F2-9F53-612D259FF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5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04" t="3069" b="47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5539" y="859972"/>
            <a:ext cx="8610602" cy="1349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In </a:t>
            </a:r>
            <a:r>
              <a:rPr lang="en-US" sz="4400" dirty="0">
                <a:solidFill>
                  <a:srgbClr val="FFFF00"/>
                </a:solidFill>
                <a:latin typeface="Arial Narrow" panose="020B0606020202030204" pitchFamily="34" charset="0"/>
              </a:rPr>
              <a:t>April and May of 2015, </a:t>
            </a:r>
            <a:br>
              <a:rPr lang="en-US" sz="44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en-US" sz="4400" dirty="0">
                <a:solidFill>
                  <a:srgbClr val="FFFF00"/>
                </a:solidFill>
                <a:latin typeface="Arial Narrow" panose="020B0606020202030204" pitchFamily="34" charset="0"/>
              </a:rPr>
              <a:t>two huge earthquakes struck </a:t>
            </a:r>
            <a:r>
              <a:rPr lang="en-US" sz="44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Nepal…..</a:t>
            </a:r>
            <a:r>
              <a:rPr lang="en-US" sz="4400" dirty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en-US" sz="44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sz="4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05" r="13527" b="17637"/>
          <a:stretch/>
        </p:blipFill>
        <p:spPr>
          <a:xfrm flipH="1">
            <a:off x="-115984" y="12954"/>
            <a:ext cx="123079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7081" y="2260498"/>
            <a:ext cx="7571574" cy="39703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To support the Government of Nepal’s </a:t>
            </a:r>
            <a:endParaRPr lang="en-US" sz="3600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housing 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reconstruction efforts in rural </a:t>
            </a:r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areas, </a:t>
            </a:r>
          </a:p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 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Multi-Donor Trust </a:t>
            </a:r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Fund </a:t>
            </a:r>
          </a:p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has 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been established with support </a:t>
            </a:r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from</a:t>
            </a:r>
          </a:p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USAID, the 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Swiss Agency for Development and </a:t>
            </a:r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Cooperation, the Government of Canada 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and the World </a:t>
            </a:r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Bank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29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9636" y="2862945"/>
            <a:ext cx="10653044" cy="20264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/>
            </a:r>
            <a:br>
              <a:rPr lang="en-US" sz="4000" dirty="0" smtClean="0">
                <a:solidFill>
                  <a:srgbClr val="F8F842"/>
                </a:solidFill>
                <a:latin typeface="Arial Narrow" panose="020B0606020202030204" pitchFamily="34" charset="0"/>
              </a:rPr>
            </a:br>
            <a:r>
              <a:rPr lang="en-US" sz="40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/>
            </a:r>
            <a:br>
              <a:rPr lang="en-US" sz="4000" dirty="0" smtClean="0">
                <a:solidFill>
                  <a:srgbClr val="F8F842"/>
                </a:solidFill>
                <a:latin typeface="Arial Narrow" panose="020B0606020202030204" pitchFamily="34" charset="0"/>
              </a:rPr>
            </a:br>
            <a:r>
              <a:rPr lang="en-US" sz="40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/>
            </a:r>
            <a:br>
              <a:rPr lang="en-US" sz="4000" dirty="0" smtClean="0">
                <a:solidFill>
                  <a:srgbClr val="F8F842"/>
                </a:solidFill>
                <a:latin typeface="Arial Narrow" panose="020B0606020202030204" pitchFamily="34" charset="0"/>
              </a:rPr>
            </a:br>
            <a:endParaRPr lang="en-US" sz="4000" dirty="0">
              <a:solidFill>
                <a:srgbClr val="F8F842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73"/>
          <a:stretch/>
        </p:blipFill>
        <p:spPr>
          <a:xfrm>
            <a:off x="0" y="-72640"/>
            <a:ext cx="12192000" cy="6930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549" y="1236709"/>
            <a:ext cx="8213691" cy="341632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8F842"/>
                </a:solidFill>
                <a:latin typeface="Arial Narrow" panose="020B0606020202030204" pitchFamily="34" charset="0"/>
              </a:rPr>
              <a:t>The </a:t>
            </a:r>
            <a:r>
              <a:rPr lang="en-US" sz="36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Nepal Earthquake </a:t>
            </a:r>
            <a:r>
              <a:rPr lang="en-US" sz="3600" dirty="0">
                <a:solidFill>
                  <a:srgbClr val="F8F842"/>
                </a:solidFill>
                <a:latin typeface="Arial Narrow" panose="020B0606020202030204" pitchFamily="34" charset="0"/>
              </a:rPr>
              <a:t>Housing Reconstruction Program </a:t>
            </a:r>
            <a:r>
              <a:rPr lang="en-US" sz="36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is focused </a:t>
            </a:r>
            <a:r>
              <a:rPr lang="en-US" sz="3600" dirty="0">
                <a:solidFill>
                  <a:srgbClr val="F8F842"/>
                </a:solidFill>
                <a:latin typeface="Arial Narrow" panose="020B0606020202030204" pitchFamily="34" charset="0"/>
              </a:rPr>
              <a:t>on restoring damaged and destroyed housing in </a:t>
            </a:r>
            <a:r>
              <a:rPr lang="en-US" sz="36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14 </a:t>
            </a:r>
            <a:r>
              <a:rPr lang="en-US" sz="3600" dirty="0">
                <a:solidFill>
                  <a:srgbClr val="F8F842"/>
                </a:solidFill>
                <a:latin typeface="Arial Narrow" panose="020B0606020202030204" pitchFamily="34" charset="0"/>
              </a:rPr>
              <a:t>targeted </a:t>
            </a:r>
            <a:r>
              <a:rPr lang="en-US" sz="36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districts, mostly </a:t>
            </a:r>
            <a:r>
              <a:rPr lang="en-US" sz="3600" dirty="0" err="1" smtClean="0">
                <a:solidFill>
                  <a:srgbClr val="F8F842"/>
                </a:solidFill>
                <a:latin typeface="Arial Narrow" panose="020B0606020202030204" pitchFamily="34" charset="0"/>
              </a:rPr>
              <a:t>rural,while</a:t>
            </a:r>
            <a:r>
              <a:rPr lang="en-US" sz="36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rgbClr val="F8F842"/>
                </a:solidFill>
                <a:latin typeface="Arial Narrow" panose="020B0606020202030204" pitchFamily="34" charset="0"/>
              </a:rPr>
              <a:t>providing technical support to enhance and improve </a:t>
            </a:r>
            <a:r>
              <a:rPr lang="en-US" sz="36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long-term </a:t>
            </a:r>
            <a:r>
              <a:rPr lang="en-US" sz="3600" dirty="0">
                <a:solidFill>
                  <a:srgbClr val="F8F842"/>
                </a:solidFill>
                <a:latin typeface="Arial Narrow" panose="020B0606020202030204" pitchFamily="34" charset="0"/>
              </a:rPr>
              <a:t>disaster resilience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98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515" t="3092" r="3234" b="4050"/>
          <a:stretch/>
        </p:blipFill>
        <p:spPr>
          <a:xfrm flipH="1">
            <a:off x="0" y="0"/>
            <a:ext cx="12192000" cy="69562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24429" y="5203261"/>
            <a:ext cx="6977425" cy="144655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Together, Nepal </a:t>
            </a:r>
            <a:r>
              <a:rPr lang="en-US" sz="4400" dirty="0">
                <a:solidFill>
                  <a:srgbClr val="F8F842"/>
                </a:solidFill>
                <a:latin typeface="Arial Narrow" panose="020B0606020202030204" pitchFamily="34" charset="0"/>
              </a:rPr>
              <a:t>is rebuilding… </a:t>
            </a:r>
          </a:p>
          <a:p>
            <a:pPr algn="r"/>
            <a:r>
              <a:rPr lang="en-US" sz="44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 with </a:t>
            </a:r>
            <a:r>
              <a:rPr lang="en-US" sz="4400" dirty="0">
                <a:solidFill>
                  <a:srgbClr val="F8F842"/>
                </a:solidFill>
                <a:latin typeface="Arial Narrow" panose="020B0606020202030204" pitchFamily="34" charset="0"/>
              </a:rPr>
              <a:t>more resilience</a:t>
            </a:r>
          </a:p>
        </p:txBody>
      </p:sp>
    </p:spTree>
    <p:extLst>
      <p:ext uri="{BB962C8B-B14F-4D97-AF65-F5344CB8AC3E}">
        <p14:creationId xmlns:p14="http://schemas.microsoft.com/office/powerpoint/2010/main" val="18736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3215002"/>
            <a:ext cx="12192000" cy="1612171"/>
            <a:chOff x="0" y="3215002"/>
            <a:chExt cx="12192000" cy="1612171"/>
          </a:xfrm>
        </p:grpSpPr>
        <p:sp>
          <p:nvSpPr>
            <p:cNvPr id="17" name="Rectangle 16"/>
            <p:cNvSpPr/>
            <p:nvPr/>
          </p:nvSpPr>
          <p:spPr>
            <a:xfrm>
              <a:off x="0" y="3215002"/>
              <a:ext cx="12192000" cy="161217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630" t="16709" b="52125"/>
            <a:stretch/>
          </p:blipFill>
          <p:spPr>
            <a:xfrm>
              <a:off x="0" y="3373928"/>
              <a:ext cx="12192000" cy="28201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6955" y="3723355"/>
              <a:ext cx="1196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This material has been funded through the Nepal Rural Housing Reconstruction Program, thanks to the contributions of: US Agency for International Development (USAID</a:t>
              </a:r>
              <a:r>
                <a:rPr lang="en-US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), Swiss </a:t>
              </a:r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Agency for Development and Cooperation (SDC</a:t>
              </a:r>
              <a:r>
                <a:rPr lang="en-US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),  the Government of Canada and </a:t>
              </a:r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the World Bank. The views expressed do not necessarily reflect </a:t>
              </a:r>
              <a:r>
                <a:rPr lang="en-US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the Canadian, US or </a:t>
              </a:r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Swiss government’s official policies or the policies of the World Bank and its Board of Executive Directors. 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30" t="16709" b="52125"/>
          <a:stretch/>
        </p:blipFill>
        <p:spPr>
          <a:xfrm>
            <a:off x="8765" y="4372108"/>
            <a:ext cx="12192000" cy="2820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12192000" cy="1333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6730319"/>
            <a:ext cx="12192000" cy="1333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80460" y="5099579"/>
            <a:ext cx="8909071" cy="1070878"/>
            <a:chOff x="1317170" y="5099579"/>
            <a:chExt cx="8909071" cy="10708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246" y="5502705"/>
              <a:ext cx="2062443" cy="65760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935043" y="5561725"/>
              <a:ext cx="2291198" cy="551143"/>
              <a:chOff x="8091161" y="3053489"/>
              <a:chExt cx="2697378" cy="65099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161" y="3053489"/>
                <a:ext cx="2697378" cy="53048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597318" y="3377302"/>
                <a:ext cx="1537142" cy="327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/>
                    </a:solidFill>
                  </a:rPr>
                  <a:t>South Asia Region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0485" y="5451993"/>
              <a:ext cx="1562138" cy="7184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17170" y="5099579"/>
              <a:ext cx="7617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 Narrow" panose="020B0606020202030204" pitchFamily="34" charset="0"/>
                </a:rPr>
                <a:t>Funded by:</a:t>
              </a:r>
              <a:endParaRPr lang="en-US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2022" y="5157423"/>
              <a:ext cx="10438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 Narrow" panose="020B0606020202030204" pitchFamily="34" charset="0"/>
                </a:rPr>
                <a:t>Administered by:</a:t>
              </a:r>
              <a:endParaRPr lang="en-US" sz="1100" dirty="0">
                <a:latin typeface="Arial Narrow" panose="020B0606020202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171" y="5568307"/>
              <a:ext cx="2177692" cy="594394"/>
            </a:xfrm>
            <a:prstGeom prst="rect">
              <a:avLst/>
            </a:prstGeom>
          </p:spPr>
        </p:pic>
      </p:grpSp>
      <p:pic>
        <p:nvPicPr>
          <p:cNvPr id="1026" name="8C1C817D-6DF9-4511-ACA8-173B180ABBE3" descr="525AA09B-322F-45CE-AFDF-B719050EB302@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85" y="1185333"/>
            <a:ext cx="59951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7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50" r="4051" b="11023"/>
          <a:stretch/>
        </p:blipFill>
        <p:spPr>
          <a:xfrm>
            <a:off x="0" y="0"/>
            <a:ext cx="12192000" cy="68356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5093" y="4939464"/>
            <a:ext cx="9699477" cy="20382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 </a:t>
            </a:r>
            <a:br>
              <a:rPr lang="en-US" sz="2800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sz="2800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endParaRPr lang="en-US" sz="2800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sz="28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772813"/>
            <a:ext cx="7652657" cy="185065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14 districts were severely hit,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affecting </a:t>
            </a:r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the </a:t>
            </a:r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lives of 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9.1 million people </a:t>
            </a:r>
            <a:endParaRPr lang="en-US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9315" y="2819400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Narrow" panose="020B0606020202030204" pitchFamily="34" charset="0"/>
              </a:rPr>
              <a:t>IMAGE</a:t>
            </a:r>
            <a:endParaRPr lang="en-US" sz="40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85"/>
          <a:stretch/>
        </p:blipFill>
        <p:spPr>
          <a:xfrm>
            <a:off x="0" y="21772"/>
            <a:ext cx="12192000" cy="686753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3222" y="1532227"/>
            <a:ext cx="9892185" cy="12186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In a matter of seconds, 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490,000 houses were destroyed…</a:t>
            </a:r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9315" y="2808514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Narrow" panose="020B0606020202030204" pitchFamily="34" charset="0"/>
              </a:rPr>
              <a:t>IMAGE</a:t>
            </a:r>
            <a:endParaRPr lang="en-US" sz="40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05039" y="843397"/>
            <a:ext cx="8113041" cy="23190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… and another </a:t>
            </a:r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265,000 </a:t>
            </a:r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houses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were </a:t>
            </a:r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left uninhabitable</a:t>
            </a:r>
            <a:endParaRPr lang="en-US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3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99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6960" y="4621939"/>
            <a:ext cx="7258228" cy="1323439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The human pain and personal losses  </a:t>
            </a:r>
          </a:p>
          <a:p>
            <a:pPr algn="r"/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are impossible to calculate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04687" y="765462"/>
            <a:ext cx="57727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Material losses are calculated </a:t>
            </a:r>
          </a:p>
          <a:p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at about </a:t>
            </a:r>
            <a:r>
              <a:rPr lang="en-US" sz="4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US$7.1 </a:t>
            </a:r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billion </a:t>
            </a:r>
          </a:p>
        </p:txBody>
      </p:sp>
    </p:spTree>
    <p:extLst>
      <p:ext uri="{BB962C8B-B14F-4D97-AF65-F5344CB8AC3E}">
        <p14:creationId xmlns:p14="http://schemas.microsoft.com/office/powerpoint/2010/main" val="15869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27"/>
          <a:stretch/>
        </p:blipFill>
        <p:spPr>
          <a:xfrm>
            <a:off x="1" y="0"/>
            <a:ext cx="12197144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6819" y="681114"/>
            <a:ext cx="7854341" cy="202942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In the disaster, close to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9,000 people lost their lives </a:t>
            </a:r>
            <a:b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and 22,000 were injured…</a:t>
            </a:r>
            <a:b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94" t="3201" b="3735"/>
          <a:stretch/>
        </p:blipFill>
        <p:spPr>
          <a:xfrm flipH="1">
            <a:off x="0" y="-352847"/>
            <a:ext cx="12192000" cy="7210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8513" y="1728868"/>
            <a:ext cx="7139710" cy="2554545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The earthquakes also triggered 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extensive landslides and avalanches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causing further damage as well as 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the disruption in essential services </a:t>
            </a:r>
            <a:endParaRPr lang="en-US" sz="40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6127" y="5041689"/>
            <a:ext cx="8639411" cy="1323439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The immediate impact on poverty, </a:t>
            </a:r>
            <a:r>
              <a:rPr lang="en-US" sz="4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livelihoods</a:t>
            </a:r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en-US" sz="4000" dirty="0">
                <a:solidFill>
                  <a:srgbClr val="FFFF00"/>
                </a:solidFill>
                <a:latin typeface="Arial Narrow" panose="020B0606020202030204" pitchFamily="34" charset="0"/>
              </a:rPr>
              <a:t> and output is likely to be severe </a:t>
            </a:r>
            <a:endParaRPr lang="en-US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9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42" t="21100" r="20675" b="1866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3466" y="4539833"/>
            <a:ext cx="7836492" cy="200624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rgbClr val="F8F842"/>
                </a:solidFill>
                <a:latin typeface="Arial Narrow" panose="020B0606020202030204" pitchFamily="34" charset="0"/>
              </a:rPr>
              <a:t>“Housing reconstruction and human settlements” is the largest single need, accounting for US$3.27 billion, or almost half of the total reconstruction needs</a:t>
            </a:r>
            <a:br>
              <a:rPr lang="en-US" sz="3500" dirty="0" smtClean="0">
                <a:solidFill>
                  <a:srgbClr val="F8F842"/>
                </a:solidFill>
                <a:latin typeface="Arial Narrow" panose="020B0606020202030204" pitchFamily="34" charset="0"/>
              </a:rPr>
            </a:br>
            <a:endParaRPr lang="en-US" sz="3500" dirty="0">
              <a:solidFill>
                <a:srgbClr val="F8F84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32973" r="4655" b="-174"/>
          <a:stretch/>
        </p:blipFill>
        <p:spPr>
          <a:xfrm flipH="1">
            <a:off x="-3" y="-34184"/>
            <a:ext cx="12192002" cy="68921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4814" y="1690938"/>
            <a:ext cx="6200349" cy="344194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To build a more resilient Nepal, </a:t>
            </a:r>
          </a:p>
          <a:p>
            <a:r>
              <a:rPr lang="en-US" sz="35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the Government of Nepal </a:t>
            </a:r>
          </a:p>
          <a:p>
            <a:r>
              <a:rPr lang="en-US" sz="35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is leading a housing reconstruction program that provides a coordinating</a:t>
            </a:r>
          </a:p>
          <a:p>
            <a:r>
              <a:rPr lang="en-US" sz="35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framework to standardize reconstruction norms, </a:t>
            </a:r>
          </a:p>
          <a:p>
            <a:r>
              <a:rPr lang="en-US" sz="35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irrespective of the funding sources</a:t>
            </a:r>
            <a:br>
              <a:rPr lang="en-US" sz="3500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sz="35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13291</TotalTime>
  <Words>325</Words>
  <Application>Microsoft Office PowerPoint</Application>
  <PresentationFormat>Custom</PresentationFormat>
  <Paragraphs>45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Maria Hernandez Perez</dc:creator>
  <cp:lastModifiedBy>Cynthia Ann Rosenberg</cp:lastModifiedBy>
  <cp:revision>96</cp:revision>
  <dcterms:created xsi:type="dcterms:W3CDTF">2015-12-22T17:07:42Z</dcterms:created>
  <dcterms:modified xsi:type="dcterms:W3CDTF">2016-09-08T16:28:43Z</dcterms:modified>
</cp:coreProperties>
</file>